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4" r:id="rId2"/>
    <p:sldId id="350" r:id="rId3"/>
    <p:sldId id="351" r:id="rId4"/>
    <p:sldId id="352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4583" autoAdjust="0"/>
  </p:normalViewPr>
  <p:slideViewPr>
    <p:cSldViewPr>
      <p:cViewPr varScale="1">
        <p:scale>
          <a:sx n="64" d="100"/>
          <a:sy n="64" d="100"/>
        </p:scale>
        <p:origin x="20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2D491-F6B7-435A-90C8-2D195876AEAD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7A346-EFBE-46CD-A11C-14BDE54184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992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C1EA5-CA57-45F3-BC0D-C27DF1B6C5F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107C-10C8-4663-840F-38DEE8B1366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38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Dit betekent dat speeksel ervoor zorgt dat </a:t>
            </a:r>
            <a:r>
              <a:rPr lang="nl-NL" sz="1200" dirty="0" err="1"/>
              <a:t>zuurproducerende</a:t>
            </a:r>
            <a:r>
              <a:rPr lang="nl-NL" sz="1200" dirty="0"/>
              <a:t> voedingsstoffen, zoals granen, melasse, aardappelen en voederbieten, de pH waarde niet te veel laten dalen.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84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1200" dirty="0">
                <a:latin typeface="Arial"/>
              </a:rPr>
              <a:t>Dit grotere oppervlak helpt de micro-organismen uit de pens en de verteringssappen om de voedingsstoffen af te breken.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nl-NL" sz="1200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nl-NL" sz="1200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1200" dirty="0">
                <a:latin typeface="Arial"/>
              </a:rPr>
              <a:t>Ruwvoer heeft vermeerdering van de </a:t>
            </a:r>
            <a:r>
              <a:rPr lang="nl-NL" altLang="nl-NL" sz="1200" dirty="0" err="1">
                <a:latin typeface="Arial"/>
              </a:rPr>
              <a:t>penswerking</a:t>
            </a:r>
            <a:r>
              <a:rPr lang="nl-NL" altLang="nl-NL" sz="1200" dirty="0">
                <a:latin typeface="Arial"/>
              </a:rPr>
              <a:t> als effect, terwijl krachtvoer de </a:t>
            </a:r>
            <a:r>
              <a:rPr lang="nl-NL" altLang="nl-NL" sz="1200" dirty="0" err="1">
                <a:latin typeface="Arial"/>
              </a:rPr>
              <a:t>penswerking</a:t>
            </a:r>
            <a:r>
              <a:rPr lang="nl-NL" altLang="nl-NL" sz="1200" dirty="0">
                <a:latin typeface="Arial"/>
              </a:rPr>
              <a:t> vermindert.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77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12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ceesoostrom.nl/2varken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source=images&amp;cd=&amp;cad=rja&amp;docid=Ai6zW1blnRN7gM&amp;tbnid=0JPNuSBMxTD5VM:&amp;ved=0CAgQjRwwAA&amp;url=http://www.spreekbeurten.info/nertsen.html&amp;ei=YE05Uu7wCIuRhQe0wYDgCA&amp;psig=AFQjCNHeRnAUjLpG7GybdEebvHpq8NbM2Q&amp;ust=1379573472202498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eblogs3.nrc.nl/geld/wp-content/uploads/dieren/koe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hoe-verteert-de-koe-zijn-voedsel-langs-vier-magen/#q=trefwoord%3A%22verteren%22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Voeding </a:t>
            </a:r>
            <a:r>
              <a:rPr lang="nl-NL" altLang="nl-NL"/>
              <a:t>en spijsvertering </a:t>
            </a:r>
            <a:endParaRPr lang="nl-NL" altLang="nl-NL" dirty="0"/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subTitle" idx="1"/>
          </p:nvPr>
        </p:nvSpPr>
        <p:spPr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z="1400" dirty="0"/>
          </a:p>
          <a:p>
            <a:pPr eaLnBrk="1" hangingPunct="1"/>
            <a:r>
              <a:rPr lang="nl-NL" altLang="nl-NL" sz="1400" dirty="0"/>
              <a:t>Verteringstelsel</a:t>
            </a:r>
          </a:p>
        </p:txBody>
      </p:sp>
    </p:spTree>
    <p:extLst>
      <p:ext uri="{BB962C8B-B14F-4D97-AF65-F5344CB8AC3E}">
        <p14:creationId xmlns:p14="http://schemas.microsoft.com/office/powerpoint/2010/main" val="19165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magen 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367" y="1268760"/>
            <a:ext cx="6291364" cy="41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1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de pens zitten meer dan 250 </a:t>
            </a:r>
            <a:r>
              <a:rPr lang="nl-NL" dirty="0" err="1"/>
              <a:t>mirco</a:t>
            </a:r>
            <a:r>
              <a:rPr lang="nl-NL" dirty="0"/>
              <a:t>-organisme.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nl-NL" altLang="nl-NL" sz="2700" b="1" dirty="0"/>
              <a:t>Micro organismen</a:t>
            </a:r>
            <a:r>
              <a:rPr lang="nl-NL" altLang="nl-NL" b="1" dirty="0"/>
              <a:t>?</a:t>
            </a:r>
          </a:p>
          <a:p>
            <a:pPr lvl="1" eaLnBrk="1" hangingPunct="1">
              <a:defRPr/>
            </a:pPr>
            <a:r>
              <a:rPr lang="nl-NL" altLang="nl-NL" dirty="0"/>
              <a:t>Gisten</a:t>
            </a:r>
          </a:p>
          <a:p>
            <a:pPr lvl="2" eaLnBrk="1" hangingPunct="1">
              <a:defRPr/>
            </a:pPr>
            <a:r>
              <a:rPr lang="nl-NL" altLang="nl-NL" dirty="0"/>
              <a:t>Eencellige schimmels</a:t>
            </a:r>
          </a:p>
          <a:p>
            <a:pPr lvl="1" eaLnBrk="1" hangingPunct="1">
              <a:defRPr/>
            </a:pPr>
            <a:r>
              <a:rPr lang="nl-NL" altLang="nl-NL" dirty="0"/>
              <a:t>Protozoa</a:t>
            </a:r>
          </a:p>
          <a:p>
            <a:pPr lvl="2" eaLnBrk="1" hangingPunct="1">
              <a:defRPr/>
            </a:pPr>
            <a:r>
              <a:rPr lang="nl-NL" altLang="nl-NL" dirty="0"/>
              <a:t>Eencellige (</a:t>
            </a:r>
            <a:r>
              <a:rPr lang="nl-NL" altLang="nl-NL" dirty="0" err="1"/>
              <a:t>eukaryote</a:t>
            </a:r>
            <a:r>
              <a:rPr lang="nl-NL" altLang="nl-NL" dirty="0"/>
              <a:t>)</a:t>
            </a:r>
          </a:p>
          <a:p>
            <a:pPr lvl="3" eaLnBrk="1" hangingPunct="1">
              <a:defRPr/>
            </a:pPr>
            <a:r>
              <a:rPr lang="nl-NL" altLang="nl-NL" sz="2000" dirty="0"/>
              <a:t>Hebben een celkern</a:t>
            </a:r>
          </a:p>
          <a:p>
            <a:pPr lvl="1" eaLnBrk="1" hangingPunct="1">
              <a:defRPr/>
            </a:pPr>
            <a:r>
              <a:rPr lang="nl-NL" altLang="nl-NL" dirty="0"/>
              <a:t>Bacteriën			</a:t>
            </a:r>
            <a:endParaRPr lang="nl-NL" altLang="nl-NL" sz="2000" dirty="0"/>
          </a:p>
          <a:p>
            <a:pPr lvl="2" eaLnBrk="1" hangingPunct="1">
              <a:defRPr/>
            </a:pPr>
            <a:r>
              <a:rPr lang="nl-NL" altLang="nl-NL" dirty="0"/>
              <a:t>Geen celkern</a:t>
            </a:r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778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4929411"/>
          </a:xfrm>
        </p:spPr>
        <p:txBody>
          <a:bodyPr/>
          <a:lstStyle/>
          <a:p>
            <a:r>
              <a:rPr lang="nl-NL" altLang="nl-NL" dirty="0"/>
              <a:t>150 tot 200 liter inhoud</a:t>
            </a:r>
          </a:p>
          <a:p>
            <a:r>
              <a:rPr lang="nl-NL" altLang="nl-NL" dirty="0"/>
              <a:t>Linksboven in de koe</a:t>
            </a:r>
          </a:p>
          <a:p>
            <a:r>
              <a:rPr lang="nl-NL" altLang="nl-NL" dirty="0"/>
              <a:t>60 – 70 % van de vertering vindt hier plaats</a:t>
            </a:r>
          </a:p>
          <a:p>
            <a:r>
              <a:rPr lang="nl-NL" altLang="nl-NL" dirty="0"/>
              <a:t>Vertering vindt plaats door micro organismen: zij zijn nodig voor de werkelijk vertering</a:t>
            </a:r>
          </a:p>
          <a:p>
            <a:r>
              <a:rPr lang="nl-NL" altLang="nl-NL" dirty="0"/>
              <a:t>Pens pH 6 </a:t>
            </a:r>
            <a:r>
              <a:rPr lang="nl-NL" altLang="nl-NL" dirty="0" err="1"/>
              <a:t>to</a:t>
            </a:r>
            <a:r>
              <a:rPr lang="nl-NL" altLang="nl-NL" dirty="0"/>
              <a:t> 7</a:t>
            </a:r>
          </a:p>
          <a:p>
            <a:r>
              <a:rPr lang="nl-NL" altLang="nl-NL" dirty="0"/>
              <a:t>Pens score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896" y="3719124"/>
            <a:ext cx="5397105" cy="313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0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Pensscore</a:t>
            </a:r>
            <a:br>
              <a:rPr lang="nl-NL" dirty="0"/>
            </a:br>
            <a:r>
              <a:rPr lang="nl-NL" dirty="0"/>
              <a:t>Linksachter de koe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2477692"/>
            <a:ext cx="6455569" cy="12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19" y="4496993"/>
            <a:ext cx="4248150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47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564904"/>
            <a:ext cx="6968117" cy="385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9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netmaag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305156"/>
            <a:ext cx="8117135" cy="2679352"/>
          </a:xfrm>
        </p:spPr>
        <p:txBody>
          <a:bodyPr>
            <a:noAutofit/>
          </a:bodyPr>
          <a:lstStyle/>
          <a:p>
            <a:pPr lvl="1"/>
            <a:r>
              <a:rPr lang="nl-NL" altLang="nl-NL" dirty="0"/>
              <a:t>2</a:t>
            </a:r>
            <a:r>
              <a:rPr lang="nl-NL" altLang="nl-NL" baseline="30000" dirty="0"/>
              <a:t>e</a:t>
            </a:r>
            <a:r>
              <a:rPr lang="nl-NL" altLang="nl-NL" dirty="0"/>
              <a:t> maag</a:t>
            </a:r>
          </a:p>
          <a:p>
            <a:pPr lvl="1"/>
            <a:r>
              <a:rPr lang="nl-NL" altLang="nl-NL" dirty="0"/>
              <a:t>Lijkt op visnet</a:t>
            </a:r>
          </a:p>
          <a:p>
            <a:pPr lvl="1"/>
            <a:r>
              <a:rPr lang="nl-NL" altLang="nl-NL" dirty="0"/>
              <a:t>Vormt geheel met pens</a:t>
            </a:r>
          </a:p>
          <a:p>
            <a:pPr lvl="1"/>
            <a:r>
              <a:rPr lang="nl-NL" altLang="nl-NL" dirty="0"/>
              <a:t>Zowel de ingang van de slokdarm als de uitgang naar de boekmaag</a:t>
            </a:r>
          </a:p>
          <a:p>
            <a:pPr lvl="1"/>
            <a:r>
              <a:rPr lang="nl-NL" altLang="nl-NL" dirty="0"/>
              <a:t>Belangrijk orgaan voor </a:t>
            </a:r>
            <a:r>
              <a:rPr lang="nl-NL" altLang="nl-NL" b="1" dirty="0"/>
              <a:t>transport</a:t>
            </a:r>
            <a:r>
              <a:rPr lang="nl-NL" altLang="nl-NL" dirty="0"/>
              <a:t> van voedselbrij door voormagen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187" t="2786" r="7761" b="10371"/>
          <a:stretch/>
        </p:blipFill>
        <p:spPr>
          <a:xfrm>
            <a:off x="5302424" y="1266797"/>
            <a:ext cx="2802065" cy="20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75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Netmaag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294" y="2305051"/>
            <a:ext cx="7373870" cy="2050037"/>
          </a:xfrm>
        </p:spPr>
        <p:txBody>
          <a:bodyPr>
            <a:normAutofit lnSpcReduction="10000"/>
          </a:bodyPr>
          <a:lstStyle/>
          <a:p>
            <a:pPr lvl="1"/>
            <a:r>
              <a:rPr lang="nl-NL" altLang="nl-NL" dirty="0"/>
              <a:t>Bij ontspannen </a:t>
            </a:r>
            <a:r>
              <a:rPr lang="nl-NL" altLang="nl-NL" dirty="0">
                <a:sym typeface="Wingdings" panose="05000000000000000000" pitchFamily="2" charset="2"/>
              </a:rPr>
              <a:t> aanzuigen voedseldeeltjes</a:t>
            </a:r>
          </a:p>
          <a:p>
            <a:pPr lvl="1"/>
            <a:r>
              <a:rPr lang="nl-NL" altLang="nl-NL" dirty="0">
                <a:sym typeface="Wingdings" panose="05000000000000000000" pitchFamily="2" charset="2"/>
              </a:rPr>
              <a:t>Opspannen  Voortstuwen voedseldeeltjes</a:t>
            </a:r>
          </a:p>
          <a:p>
            <a:pPr lvl="1"/>
            <a:r>
              <a:rPr lang="nl-NL" altLang="nl-NL" dirty="0">
                <a:sym typeface="Wingdings" panose="05000000000000000000" pitchFamily="2" charset="2"/>
              </a:rPr>
              <a:t>Vormt de herkauwbolussen</a:t>
            </a:r>
          </a:p>
          <a:p>
            <a:pPr lvl="1"/>
            <a:r>
              <a:rPr lang="nl-NL" altLang="nl-NL" dirty="0">
                <a:sym typeface="Wingdings" panose="05000000000000000000" pitchFamily="2" charset="2"/>
              </a:rPr>
              <a:t>Tussen netmaag en boekmaag bevindt zich de</a:t>
            </a:r>
            <a:r>
              <a:rPr lang="nl-NL" altLang="nl-NL" b="1" dirty="0">
                <a:sym typeface="Wingdings" panose="05000000000000000000" pitchFamily="2" charset="2"/>
              </a:rPr>
              <a:t> slokdarmsleuf </a:t>
            </a:r>
            <a:r>
              <a:rPr lang="nl-NL" altLang="nl-NL" dirty="0">
                <a:sym typeface="Wingdings" panose="05000000000000000000" pitchFamily="2" charset="2"/>
              </a:rPr>
              <a:t> belangrijk bij kalfjes</a:t>
            </a:r>
            <a:endParaRPr lang="nl-NL" altLang="nl-NL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969259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boekmaag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>
            <a:normAutofit/>
          </a:bodyPr>
          <a:lstStyle/>
          <a:p>
            <a:pPr lvl="1"/>
            <a:r>
              <a:rPr lang="nl-NL" altLang="nl-NL" sz="2600" dirty="0"/>
              <a:t>Heeft de grootte van een basketbal</a:t>
            </a:r>
          </a:p>
          <a:p>
            <a:pPr lvl="1"/>
            <a:r>
              <a:rPr lang="nl-NL" altLang="nl-NL" sz="2600" dirty="0"/>
              <a:t>Binnenwand van de maag is sterk geplooid</a:t>
            </a:r>
          </a:p>
          <a:p>
            <a:pPr lvl="2"/>
            <a:r>
              <a:rPr lang="nl-NL" altLang="nl-NL" sz="2600" dirty="0"/>
              <a:t>Oppervlak vergroten</a:t>
            </a:r>
          </a:p>
          <a:p>
            <a:pPr lvl="1"/>
            <a:r>
              <a:rPr lang="nl-NL" altLang="nl-NL" sz="2600" b="1" dirty="0"/>
              <a:t>Absorptie</a:t>
            </a:r>
            <a:r>
              <a:rPr lang="nl-NL" altLang="nl-NL" sz="2600" dirty="0"/>
              <a:t> van water en mineralen gebeurt hier en in de darmen</a:t>
            </a:r>
            <a:endParaRPr lang="nl-NL" sz="2100" dirty="0"/>
          </a:p>
        </p:txBody>
      </p:sp>
      <p:pic>
        <p:nvPicPr>
          <p:cNvPr id="4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0" b="7234"/>
          <a:stretch/>
        </p:blipFill>
        <p:spPr bwMode="auto">
          <a:xfrm>
            <a:off x="4442592" y="3356992"/>
            <a:ext cx="3630706" cy="276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205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lebmaag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nl-NL" altLang="nl-NL" sz="2800" dirty="0"/>
              <a:t>Vergelijkbaar met maag bij </a:t>
            </a:r>
            <a:r>
              <a:rPr lang="nl-NL" altLang="nl-NL" sz="2800" dirty="0" err="1"/>
              <a:t>éenmagigen</a:t>
            </a:r>
            <a:endParaRPr lang="nl-NL" altLang="nl-NL" sz="2800" dirty="0"/>
          </a:p>
          <a:p>
            <a:pPr lvl="1">
              <a:defRPr/>
            </a:pPr>
            <a:r>
              <a:rPr lang="nl-NL" altLang="nl-NL" sz="2800" dirty="0"/>
              <a:t>Produceert zoutzuur en pepsine (verteringsenzym)</a:t>
            </a:r>
          </a:p>
          <a:p>
            <a:pPr lvl="2">
              <a:defRPr/>
            </a:pPr>
            <a:r>
              <a:rPr lang="nl-NL" altLang="nl-NL" dirty="0"/>
              <a:t>Hierdoor sterft merendeel bacteriën af uit de pens</a:t>
            </a:r>
          </a:p>
          <a:p>
            <a:pPr lvl="2">
              <a:defRPr/>
            </a:pPr>
            <a:r>
              <a:rPr lang="nl-NL" altLang="nl-NL" dirty="0"/>
              <a:t>Worden dan voer voor koe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251818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Dunne darm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196752"/>
            <a:ext cx="7643192" cy="4929411"/>
          </a:xfrm>
        </p:spPr>
        <p:txBody>
          <a:bodyPr>
            <a:normAutofit/>
          </a:bodyPr>
          <a:lstStyle/>
          <a:p>
            <a:pPr lvl="1" eaLnBrk="1" hangingPunct="1"/>
            <a:r>
              <a:rPr lang="nl-NL" altLang="nl-NL" sz="2000" dirty="0"/>
              <a:t>Overige vertering (+/- 30%)</a:t>
            </a:r>
          </a:p>
          <a:p>
            <a:pPr lvl="1" eaLnBrk="1" hangingPunct="1"/>
            <a:r>
              <a:rPr lang="nl-NL" altLang="nl-NL" sz="2000" dirty="0"/>
              <a:t>Bestendige producten, onverteerde vezels, bestendig eiwit</a:t>
            </a:r>
          </a:p>
          <a:p>
            <a:pPr lvl="1" eaLnBrk="1" hangingPunct="1"/>
            <a:r>
              <a:rPr lang="nl-NL" altLang="nl-NL" sz="2000" dirty="0"/>
              <a:t>Microbieel eiwit</a:t>
            </a:r>
          </a:p>
          <a:p>
            <a:pPr lvl="1" eaLnBrk="1" hangingPunct="1"/>
            <a:r>
              <a:rPr lang="nl-NL" altLang="nl-NL" sz="2000" dirty="0"/>
              <a:t>Alvleesklier stuurt enzymen naar dunne darm om vertering te starten</a:t>
            </a:r>
          </a:p>
          <a:p>
            <a:pPr lvl="1" eaLnBrk="1" hangingPunct="1"/>
            <a:r>
              <a:rPr lang="nl-NL" altLang="nl-NL" sz="2000" dirty="0"/>
              <a:t>Belangrijkste functie is absorptie van verteerde voederdelen</a:t>
            </a:r>
          </a:p>
        </p:txBody>
      </p:sp>
    </p:spTree>
    <p:extLst>
      <p:ext uri="{BB962C8B-B14F-4D97-AF65-F5344CB8AC3E}">
        <p14:creationId xmlns:p14="http://schemas.microsoft.com/office/powerpoint/2010/main" val="202366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EAF3F7-3A43-4902-A89F-6180458BC75F}" type="slidenum">
              <a:rPr lang="en-US" altLang="nl-NL" sz="12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nl-NL" sz="1200">
              <a:solidFill>
                <a:schemeClr val="bg2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Inhoud presentatie</a:t>
            </a:r>
            <a:endParaRPr lang="en-US" altLang="nl-NL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7773988" cy="4113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altLang="nl-NL" sz="2000"/>
              <a:t>Herbivoor / carnivoor / omnivoor </a:t>
            </a:r>
          </a:p>
          <a:p>
            <a:pPr eaLnBrk="1" hangingPunct="1">
              <a:lnSpc>
                <a:spcPct val="80000"/>
              </a:lnSpc>
            </a:pPr>
            <a:endParaRPr lang="nl-NL" altLang="nl-NL" sz="2000"/>
          </a:p>
          <a:p>
            <a:pPr eaLnBrk="1" hangingPunct="1">
              <a:lnSpc>
                <a:spcPct val="80000"/>
              </a:lnSpc>
            </a:pPr>
            <a:r>
              <a:rPr lang="nl-NL" altLang="nl-NL" sz="2000"/>
              <a:t>Het spijsverteringsstelsel</a:t>
            </a:r>
          </a:p>
          <a:p>
            <a:pPr lvl="1" eaLnBrk="1" hangingPunct="1">
              <a:lnSpc>
                <a:spcPct val="80000"/>
              </a:lnSpc>
            </a:pPr>
            <a:endParaRPr lang="nl-NL" altLang="nl-NL" sz="2000"/>
          </a:p>
          <a:p>
            <a:pPr eaLnBrk="1" hangingPunct="1">
              <a:lnSpc>
                <a:spcPct val="80000"/>
              </a:lnSpc>
            </a:pPr>
            <a:r>
              <a:rPr lang="nl-NL" altLang="nl-NL" sz="2000"/>
              <a:t>Spijsvertering</a:t>
            </a:r>
          </a:p>
          <a:p>
            <a:pPr eaLnBrk="1" hangingPunct="1">
              <a:lnSpc>
                <a:spcPct val="80000"/>
              </a:lnSpc>
            </a:pPr>
            <a:endParaRPr lang="nl-NL" altLang="nl-NL" sz="2000"/>
          </a:p>
          <a:p>
            <a:pPr eaLnBrk="1" hangingPunct="1">
              <a:lnSpc>
                <a:spcPct val="80000"/>
              </a:lnSpc>
            </a:pPr>
            <a:endParaRPr lang="nl-NL" altLang="nl-NL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2000"/>
          </a:p>
        </p:txBody>
      </p:sp>
    </p:spTree>
    <p:extLst>
      <p:ext uri="{BB962C8B-B14F-4D97-AF65-F5344CB8AC3E}">
        <p14:creationId xmlns:p14="http://schemas.microsoft.com/office/powerpoint/2010/main" val="294010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Dikke darm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altLang="nl-NL" sz="2400" dirty="0"/>
              <a:t>Water </a:t>
            </a:r>
            <a:r>
              <a:rPr lang="nl-NL" altLang="nl-NL" sz="2400" dirty="0" err="1"/>
              <a:t>absorbtie</a:t>
            </a:r>
            <a:r>
              <a:rPr lang="nl-NL" altLang="nl-NL" sz="2400" dirty="0"/>
              <a:t> en indikking</a:t>
            </a:r>
          </a:p>
          <a:p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3120660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1; beantwoordt de volgende 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412776"/>
            <a:ext cx="7581528" cy="4464496"/>
          </a:xfrm>
        </p:spPr>
        <p:txBody>
          <a:bodyPr>
            <a:normAutofit fontScale="92500" lnSpcReduction="10000"/>
          </a:bodyPr>
          <a:lstStyle/>
          <a:p>
            <a:pPr>
              <a:buAutoNum type="arabicPeriod"/>
            </a:pPr>
            <a:r>
              <a:rPr lang="nl-NL" dirty="0"/>
              <a:t>Wat is de functie van de Pens?</a:t>
            </a:r>
          </a:p>
          <a:p>
            <a:pPr>
              <a:buAutoNum type="arabicPeriod"/>
            </a:pPr>
            <a:r>
              <a:rPr lang="nl-NL" dirty="0"/>
              <a:t>Leg uit hoe de pens werkt.</a:t>
            </a:r>
          </a:p>
          <a:p>
            <a:pPr>
              <a:buAutoNum type="arabicPeriod"/>
            </a:pPr>
            <a:r>
              <a:rPr lang="nl-NL" dirty="0"/>
              <a:t>Wat is de functie van de netmaag?</a:t>
            </a:r>
          </a:p>
          <a:p>
            <a:pPr>
              <a:buAutoNum type="arabicPeriod"/>
            </a:pPr>
            <a:r>
              <a:rPr lang="nl-NL" dirty="0"/>
              <a:t>Hoe ziet de netmaag eruit?</a:t>
            </a:r>
          </a:p>
          <a:p>
            <a:pPr>
              <a:buAutoNum type="arabicPeriod"/>
            </a:pPr>
            <a:r>
              <a:rPr lang="nl-NL" dirty="0"/>
              <a:t>Leg uit hoe de netmaag werkt.</a:t>
            </a:r>
          </a:p>
          <a:p>
            <a:pPr>
              <a:buAutoNum type="arabicPeriod"/>
            </a:pPr>
            <a:r>
              <a:rPr lang="nl-NL" dirty="0"/>
              <a:t>Wat is de functie van de boekmaag.</a:t>
            </a:r>
          </a:p>
          <a:p>
            <a:pPr>
              <a:buAutoNum type="arabicPeriod"/>
            </a:pPr>
            <a:r>
              <a:rPr lang="nl-NL" dirty="0"/>
              <a:t>Leg uit hoe de boekmaag werkt.</a:t>
            </a:r>
          </a:p>
          <a:p>
            <a:pPr>
              <a:buAutoNum type="arabicPeriod"/>
            </a:pPr>
            <a:r>
              <a:rPr lang="nl-NL" dirty="0"/>
              <a:t>Wat is de functie van de lebmaag.</a:t>
            </a:r>
          </a:p>
          <a:p>
            <a:pPr>
              <a:buAutoNum type="arabicPeriod"/>
            </a:pPr>
            <a:r>
              <a:rPr lang="nl-NL" dirty="0"/>
              <a:t>Leg uit hoe de lebmaag werkt.</a:t>
            </a:r>
          </a:p>
          <a:p>
            <a:pPr>
              <a:buAutoNum type="arabicPeriod"/>
            </a:pPr>
            <a:r>
              <a:rPr lang="nl-NL" dirty="0"/>
              <a:t>Wat is de functie van de dikke en dunne darm</a:t>
            </a:r>
          </a:p>
        </p:txBody>
      </p:sp>
    </p:spTree>
    <p:extLst>
      <p:ext uri="{BB962C8B-B14F-4D97-AF65-F5344CB8AC3E}">
        <p14:creationId xmlns:p14="http://schemas.microsoft.com/office/powerpoint/2010/main" val="185546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8F276A-986F-4979-A897-6D5B73FBD26E}" type="slidenum">
              <a:rPr lang="en-US" altLang="nl-NL" sz="12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nl-NL" sz="1200">
              <a:solidFill>
                <a:schemeClr val="bg2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600"/>
              <a:t>Het belang van spijsvertering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263175" name="Picture 7" descr="schijfvanvij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068638"/>
            <a:ext cx="34004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3" name="Picture 5" descr="voedingsstoff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43"/>
          <a:stretch>
            <a:fillRect/>
          </a:stretch>
        </p:blipFill>
        <p:spPr bwMode="auto">
          <a:xfrm>
            <a:off x="323850" y="1484313"/>
            <a:ext cx="5329238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7" name="Picture 9" descr="Cover%20Beestig%20gezond%2072_tcm24-456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4095" r="2261" b="1981"/>
          <a:stretch>
            <a:fillRect/>
          </a:stretch>
        </p:blipFill>
        <p:spPr bwMode="auto">
          <a:xfrm>
            <a:off x="1619250" y="3860800"/>
            <a:ext cx="21971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9" name="Picture 11" descr="dr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84313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Indeling naar type eter</a:t>
            </a:r>
          </a:p>
        </p:txBody>
      </p:sp>
      <p:pic>
        <p:nvPicPr>
          <p:cNvPr id="12291" name="Picture 3" descr="Bekijk de afbeelding op ware groott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2311400" cy="181768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5" descr="ko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773238"/>
            <a:ext cx="1627188" cy="180022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684213" y="3789363"/>
            <a:ext cx="7056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/>
              <a:t>     Omnivoor 		    Carnivoor                  Herbivoor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684213" y="4652963"/>
            <a:ext cx="792003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chemeClr val="tx2"/>
                </a:solidFill>
              </a:rPr>
              <a:t>De drie opvallendste kenmerken die een dier tot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chemeClr val="tx2"/>
                </a:solidFill>
              </a:rPr>
              <a:t>herbivoor /carnivoor / omnivoor maken zijn: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nl-NL" altLang="nl-NL" sz="1800">
              <a:solidFill>
                <a:schemeClr val="tx2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nl-NL" altLang="nl-NL" sz="1800">
                <a:solidFill>
                  <a:schemeClr val="tx2"/>
                </a:solidFill>
              </a:rPr>
              <a:t> het gedrag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nl-NL" altLang="nl-NL" sz="1800">
                <a:solidFill>
                  <a:schemeClr val="tx2"/>
                </a:solidFill>
              </a:rPr>
              <a:t> het gebit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nl-NL" altLang="nl-NL" sz="1800">
                <a:solidFill>
                  <a:schemeClr val="tx2"/>
                </a:solidFill>
              </a:rPr>
              <a:t> (de lengte van) het maag/darmstelsel</a:t>
            </a:r>
          </a:p>
          <a:p>
            <a:pPr eaLnBrk="1" hangingPunct="1">
              <a:spcBef>
                <a:spcPct val="50000"/>
              </a:spcBef>
            </a:pPr>
            <a:endParaRPr lang="nl-NL" altLang="nl-NL" sz="1800" b="1"/>
          </a:p>
        </p:txBody>
      </p:sp>
      <p:pic>
        <p:nvPicPr>
          <p:cNvPr id="12295" name="Picture 9" descr="http://www.spreekbeurten.info/nerts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725613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14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vertering van de koe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"/>
          <a:stretch/>
        </p:blipFill>
        <p:spPr>
          <a:xfrm>
            <a:off x="409750" y="2389423"/>
            <a:ext cx="4835171" cy="3611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hthoek 5"/>
          <p:cNvSpPr/>
          <p:nvPr/>
        </p:nvSpPr>
        <p:spPr>
          <a:xfrm>
            <a:off x="5772956" y="2657748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350" dirty="0">
                <a:hlinkClick r:id="rId3"/>
              </a:rPr>
              <a:t>Vertering</a:t>
            </a: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421725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Speeksel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179" y="2208858"/>
            <a:ext cx="5417144" cy="359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1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Speeksel heeft twee functies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9294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2400" b="1" dirty="0"/>
              <a:t>A. Buffer:</a:t>
            </a:r>
            <a:r>
              <a:rPr lang="nl-NL" sz="2400" dirty="0"/>
              <a:t> </a:t>
            </a:r>
          </a:p>
          <a:p>
            <a:pPr marL="0" indent="0">
              <a:buNone/>
              <a:defRPr/>
            </a:pPr>
            <a:r>
              <a:rPr lang="nl-NL" sz="2400" dirty="0"/>
              <a:t>Speeksel met een pH-waarde van ongeveer 8.2 werkt als een buffer in de pens. </a:t>
            </a:r>
          </a:p>
          <a:p>
            <a:pPr marL="0" indent="0">
              <a:buNone/>
              <a:defRPr/>
            </a:pPr>
            <a:endParaRPr lang="nl-NL" sz="2400" dirty="0"/>
          </a:p>
          <a:p>
            <a:pPr marL="0" indent="0">
              <a:buNone/>
              <a:defRPr/>
            </a:pPr>
            <a:endParaRPr lang="nl-NL" sz="2400" dirty="0"/>
          </a:p>
          <a:p>
            <a:pPr>
              <a:defRPr/>
            </a:pPr>
            <a:r>
              <a:rPr lang="nl-NL" sz="2400" b="1" dirty="0"/>
              <a:t>B. Onderdrukken van schuim.</a:t>
            </a:r>
            <a:r>
              <a:rPr lang="nl-NL" sz="2400" dirty="0"/>
              <a:t> </a:t>
            </a:r>
          </a:p>
          <a:p>
            <a:pPr marL="0" indent="0">
              <a:buNone/>
              <a:defRPr/>
            </a:pPr>
            <a:r>
              <a:rPr lang="nl-NL" sz="2400" dirty="0"/>
              <a:t>Speeksel kan het risico op zwelling verminderen, omdat het ook een </a:t>
            </a:r>
            <a:r>
              <a:rPr lang="nl-NL" sz="2400" dirty="0" err="1"/>
              <a:t>schuimonderdrukkend</a:t>
            </a:r>
            <a:r>
              <a:rPr lang="nl-NL" sz="2400" dirty="0"/>
              <a:t> effect in de pens heeft</a:t>
            </a:r>
          </a:p>
        </p:txBody>
      </p:sp>
    </p:spTree>
    <p:extLst>
      <p:ext uri="{BB962C8B-B14F-4D97-AF65-F5344CB8AC3E}">
        <p14:creationId xmlns:p14="http://schemas.microsoft.com/office/powerpoint/2010/main" val="89086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Herkauwen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5" y="2160117"/>
            <a:ext cx="6058324" cy="384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4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herkauwen belangrijk is.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196752"/>
            <a:ext cx="7859216" cy="4929411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 dirty="0">
                <a:latin typeface="Arial"/>
              </a:rPr>
              <a:t>1. Kauwen.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 dirty="0">
                <a:latin typeface="Arial"/>
              </a:rPr>
              <a:t>     Het proces van vermalen vergroot het oppervlak van de voedingsstoffen.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 dirty="0"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 dirty="0">
                <a:latin typeface="Arial"/>
              </a:rPr>
              <a:t>2. Toevoegen van speeksel.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 dirty="0">
                <a:latin typeface="Arial"/>
              </a:rPr>
              <a:t>     40 tot 150 liter speeksel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b="1" dirty="0">
              <a:solidFill>
                <a:srgbClr val="002060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 dirty="0">
              <a:solidFill>
                <a:srgbClr val="002060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0886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5462</TotalTime>
  <Words>528</Words>
  <Application>Microsoft Office PowerPoint</Application>
  <PresentationFormat>Diavoorstelling (4:3)</PresentationFormat>
  <Paragraphs>107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Kantoorthema</vt:lpstr>
      <vt:lpstr>Voeding en spijsvertering </vt:lpstr>
      <vt:lpstr>Inhoud presentatie</vt:lpstr>
      <vt:lpstr>Het belang van spijsvertering</vt:lpstr>
      <vt:lpstr>Indeling naar type eter</vt:lpstr>
      <vt:lpstr>De vertering van de koe</vt:lpstr>
      <vt:lpstr>Speeksel</vt:lpstr>
      <vt:lpstr>Speeksel heeft twee functies</vt:lpstr>
      <vt:lpstr>Herkauwen</vt:lpstr>
      <vt:lpstr>Waarom herkauwen belangrijk is.</vt:lpstr>
      <vt:lpstr>De magen </vt:lpstr>
      <vt:lpstr>In de pens zitten meer dan 250 mirco-organisme.</vt:lpstr>
      <vt:lpstr>De pens</vt:lpstr>
      <vt:lpstr>Pensscore Linksachter de koe</vt:lpstr>
      <vt:lpstr>PowerPoint-presentatie</vt:lpstr>
      <vt:lpstr>De netmaag</vt:lpstr>
      <vt:lpstr>Netmaag</vt:lpstr>
      <vt:lpstr>De boekmaag</vt:lpstr>
      <vt:lpstr>De lebmaag</vt:lpstr>
      <vt:lpstr>Dunne darm</vt:lpstr>
      <vt:lpstr>Dikke darm</vt:lpstr>
      <vt:lpstr>Opdracht 1; beantwoordt de volgende vragen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Carolien Sengers</cp:lastModifiedBy>
  <cp:revision>142</cp:revision>
  <cp:lastPrinted>2014-09-10T07:45:02Z</cp:lastPrinted>
  <dcterms:created xsi:type="dcterms:W3CDTF">2013-11-15T15:05:42Z</dcterms:created>
  <dcterms:modified xsi:type="dcterms:W3CDTF">2020-09-13T19:11:06Z</dcterms:modified>
</cp:coreProperties>
</file>